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9" r:id="rId3"/>
    <p:sldId id="280" r:id="rId4"/>
    <p:sldId id="257" r:id="rId5"/>
    <p:sldId id="273" r:id="rId6"/>
    <p:sldId id="269" r:id="rId7"/>
    <p:sldId id="288" r:id="rId8"/>
    <p:sldId id="283" r:id="rId9"/>
    <p:sldId id="281" r:id="rId10"/>
    <p:sldId id="289" r:id="rId11"/>
    <p:sldId id="282" r:id="rId12"/>
    <p:sldId id="278" r:id="rId13"/>
    <p:sldId id="260" r:id="rId14"/>
    <p:sldId id="285" r:id="rId15"/>
    <p:sldId id="286" r:id="rId16"/>
    <p:sldId id="287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3"/>
    <p:restoredTop sz="94702"/>
  </p:normalViewPr>
  <p:slideViewPr>
    <p:cSldViewPr snapToGrid="0" snapToObjects="1">
      <p:cViewPr>
        <p:scale>
          <a:sx n="80" d="100"/>
          <a:sy n="80" d="100"/>
        </p:scale>
        <p:origin x="4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8C87-E586-A347-892B-AEC6158BB7E6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045-FC23-BB4C-8554-6D2C9A646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1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1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7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7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87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045-FC23-BB4C-8554-6D2C9A6466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1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6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5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2A2D-922A-5842-A831-AABA9BF80FBB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5ECF-1202-9C47-9AC2-A72E9E88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sanlifaez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zilla.github.io/open-leadership-framework/" TargetMode="External"/><Relationship Id="rId4" Type="http://schemas.openxmlformats.org/officeDocument/2006/relationships/hyperlink" Target="https://www.astroplant.io/" TargetMode="External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hyperlink" Target="http://opensourceecology.org/video/open-sourced-blueprints-for-civilization-ted-2011/" TargetMode="External"/><Relationship Id="rId7" Type="http://schemas.openxmlformats.org/officeDocument/2006/relationships/hyperlink" Target="http://www.opensourceecology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freeman.com/joreen/tyranny.htm" TargetMode="External"/><Relationship Id="rId4" Type="http://schemas.openxmlformats.org/officeDocument/2006/relationships/hyperlink" Target="https://useetoo.org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hyperlink" Target="https://www.opentrons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the-turing-way.netlify.com/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www.ottodi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ablingthefuture.org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hyperlink" Target="https://www.appropedia.org/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hyperlink" Target="https://www.reinventingorganizations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hyperlink" Target="https://www.slideshare.net/blackducksoftware/open-source-by-the-numb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ozilla-open-innovation/a-framework-of-open-practices-9a17fe1645a3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cs-all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96" y="1347537"/>
            <a:ext cx="8502704" cy="55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462052" cy="1774051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/>
            </a:r>
            <a:br>
              <a:rPr lang="en-US" sz="8000" b="1" dirty="0" smtClean="0"/>
            </a:br>
            <a:r>
              <a:rPr lang="en-US" sz="12800" b="1" smtClean="0"/>
              <a:t>Open Hardware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503472"/>
            <a:ext cx="3639789" cy="1601420"/>
          </a:xfrm>
        </p:spPr>
        <p:txBody>
          <a:bodyPr>
            <a:normAutofit/>
          </a:bodyPr>
          <a:lstStyle/>
          <a:p>
            <a:r>
              <a:rPr lang="en-US" b="1" dirty="0" smtClean="0">
                <a:hlinkClick r:id="rId3"/>
              </a:rPr>
              <a:t>Sanli Faez</a:t>
            </a:r>
            <a:endParaRPr lang="en-US" b="1" dirty="0" smtClean="0"/>
          </a:p>
          <a:p>
            <a:r>
              <a:rPr lang="en-US" dirty="0" smtClean="0"/>
              <a:t>Department of Physics @</a:t>
            </a:r>
            <a:r>
              <a:rPr lang="en-US" dirty="0" err="1" smtClean="0"/>
              <a:t>sanli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Understand community interactions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1263" y="1047177"/>
            <a:ext cx="6830428" cy="4555958"/>
          </a:xfrm>
          <a:prstGeom prst="rect">
            <a:avLst/>
          </a:prstGeom>
        </p:spPr>
        <p:txBody>
          <a:bodyPr wrap="square" numCol="2" spcCol="36000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solidFill>
                  <a:srgbClr val="434343"/>
                </a:solidFill>
                <a:latin typeface="Arial" charset="0"/>
              </a:rPr>
              <a:t>Agency/empowerment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Altruism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Coaching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Compensation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Delegation/promotion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Early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access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Free/discounted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access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Feedback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In-kind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contributions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Introductions/networking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Membership/freemium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models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Mentorship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On-boarding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Pay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it forward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Professional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advice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Professional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development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Public acknowledgement/recognition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Reach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Reputation/social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capital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Resourcing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Special </a:t>
            </a:r>
            <a:r>
              <a:rPr lang="en-US" sz="2000" dirty="0">
                <a:solidFill>
                  <a:srgbClr val="434343"/>
                </a:solidFill>
                <a:latin typeface="Arial" charset="0"/>
              </a:rPr>
              <a:t>consideration/opportunities</a:t>
            </a: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Storytelling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 smtClean="0">
                <a:solidFill>
                  <a:srgbClr val="434343"/>
                </a:solidFill>
                <a:latin typeface="Arial" charset="0"/>
              </a:rPr>
              <a:t>Swag</a:t>
            </a:r>
            <a:endParaRPr lang="en-US" sz="2000" dirty="0">
              <a:solidFill>
                <a:srgbClr val="434343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227" y="6008625"/>
            <a:ext cx="7763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Taxonomy of open value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exchanges,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hlinkClick r:id="rId3"/>
              </a:rPr>
              <a:t>Mozilla Open Leadership Framework</a:t>
            </a:r>
            <a:endParaRPr lang="en-US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6578" y="4240223"/>
            <a:ext cx="277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https://www.astroplant.io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4" name="Picture 2" descr="gricultura cósmica – Portal do Jardim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50" y="1060998"/>
            <a:ext cx="4654597" cy="31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 smtClean="0"/>
              <a:t>2. Have an admirable grand vision</a:t>
            </a:r>
            <a:endParaRPr lang="en-US" dirty="0"/>
          </a:p>
        </p:txBody>
      </p:sp>
      <p:pic>
        <p:nvPicPr>
          <p:cNvPr id="3" name="Picture 2" descr="vcs-all-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96" y="1347537"/>
            <a:ext cx="8502704" cy="55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www.opensourceecology.org/wp-content/uploads/2012/05/machines_4-bw-2-1024x450-1024x4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74" y="797669"/>
            <a:ext cx="5967663" cy="26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rcin Jakubowsk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0" y="1644657"/>
            <a:ext cx="2413996" cy="241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2028" y="4058653"/>
            <a:ext cx="262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Marcin </a:t>
            </a:r>
            <a:r>
              <a:rPr lang="en-US" b="1" dirty="0" err="1"/>
              <a:t>Jakubowski</a:t>
            </a:r>
            <a:r>
              <a:rPr lang="en-US" b="1" dirty="0"/>
              <a:t>, Ph.D.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926" y="4993895"/>
            <a:ext cx="3124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6"/>
              </a:rPr>
              <a:t>TED 2011</a:t>
            </a:r>
            <a:r>
              <a:rPr lang="en-US" sz="2000" dirty="0">
                <a:hlinkClick r:id="rId6"/>
              </a:rPr>
              <a:t> – Open-sourced Blueprints for Civilization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15608" y="6452357"/>
            <a:ext cx="299864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smtClean="0">
                <a:hlinkClick r:id="rId7"/>
              </a:rPr>
              <a:t>www.opensourceecology.org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 smtClean="0"/>
              <a:t>3. Avoid the tyranny of </a:t>
            </a:r>
            <a:r>
              <a:rPr lang="en-US" dirty="0" err="1" smtClean="0"/>
              <a:t>structurelessness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102" y="1231024"/>
            <a:ext cx="9154666" cy="404541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Jo Freeman’s PRINCIPLES </a:t>
            </a:r>
            <a:r>
              <a:rPr lang="en-US" dirty="0"/>
              <a:t>OF DEMOCRATIC </a:t>
            </a:r>
            <a:r>
              <a:rPr lang="en-US" dirty="0" smtClean="0"/>
              <a:t>STRUCTURING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Delegation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Responsibilities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Distribution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Rotation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Allocation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Diffusion of information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Equal access to resources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14627" y="6241709"/>
            <a:ext cx="543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hlinkClick r:id="rId3"/>
              </a:rPr>
              <a:t>www.jofreeman.com/joreen/tyranny.htm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140690" y="4609142"/>
            <a:ext cx="190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4"/>
              </a:rPr>
              <a:t>www.useetoo.org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C2_Holography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3"/>
          <a:stretch/>
        </p:blipFill>
        <p:spPr bwMode="auto">
          <a:xfrm>
            <a:off x="5870970" y="1930149"/>
            <a:ext cx="6442399" cy="275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4592" y="1732321"/>
            <a:ext cx="7309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“Selfishness beats altruism within groups. </a:t>
            </a:r>
          </a:p>
          <a:p>
            <a:r>
              <a:rPr lang="en-US" sz="3200" dirty="0" smtClean="0"/>
              <a:t>Altruistic groups beat selfish groups. Everything else is commentary”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909717" y="55689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/>
              <a:t>Does Altruism Exist? Culture, Genes, and the Welfare of Others</a:t>
            </a:r>
            <a:r>
              <a:rPr lang="en-US" dirty="0" smtClean="0"/>
              <a:t>, by David Sloan Wilson, Yale UP, 2015</a:t>
            </a:r>
            <a:endParaRPr lang="en-US" dirty="0"/>
          </a:p>
        </p:txBody>
      </p:sp>
      <p:pic>
        <p:nvPicPr>
          <p:cNvPr id="1026" name="Picture 2" descr="mage result for Does Altruism Exist? by David Sloan Wil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4057647"/>
            <a:ext cx="1428453" cy="2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1264" y="1"/>
            <a:ext cx="6625390" cy="786062"/>
          </a:xfrm>
        </p:spPr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Choose an altruistic team</a:t>
            </a:r>
            <a:endParaRPr lang="en-US" dirty="0"/>
          </a:p>
        </p:txBody>
      </p:sp>
      <p:pic>
        <p:nvPicPr>
          <p:cNvPr id="6150" name="Picture 6" descr="https://www.opentrons.com/static/ot2_hero-dee886c869747c233d5d09420bc2081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8" r="5742"/>
          <a:stretch/>
        </p:blipFill>
        <p:spPr bwMode="auto">
          <a:xfrm>
            <a:off x="7780421" y="626986"/>
            <a:ext cx="4299284" cy="45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28607" y="4798730"/>
            <a:ext cx="220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4"/>
              </a:rPr>
              <a:t>www.opentrons.com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 smtClean="0"/>
              <a:t>5. You don’t have to start from scratch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669"/>
            <a:ext cx="11962566" cy="60603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29870" y="613003"/>
            <a:ext cx="280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the-turing-way.netlify.com/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2" name="Picture 2" descr="https://user-images.strikinglycdn.com/res/hrscywv4p/image/upload/c_limit,fl_lossy,h_3000,w_2000,f_auto,q_auto/838564/259608_9468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944" y="982335"/>
            <a:ext cx="3651096" cy="365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51758" y="4448765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6"/>
              </a:rPr>
              <a:t>www.ottodiy.com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Get in touch with users at an early stage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78228" y="4975330"/>
            <a:ext cx="293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www.enablingthefuture.org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74" name="Picture 10" descr="-NABLE and YouMagine&amp;#39;s Hand-O-Matic - 3D Printing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21" y="1138093"/>
            <a:ext cx="5806479" cy="386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138092"/>
            <a:ext cx="7190448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mage result for appropedi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40" y="4824839"/>
            <a:ext cx="347240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882315"/>
          </a:xfrm>
        </p:spPr>
        <p:txBody>
          <a:bodyPr>
            <a:normAutofit/>
          </a:bodyPr>
          <a:lstStyle/>
          <a:p>
            <a:r>
              <a:rPr lang="en-US" dirty="0" smtClean="0"/>
              <a:t>7. Choose a good motto </a:t>
            </a:r>
            <a:endParaRPr lang="en-US" dirty="0"/>
          </a:p>
        </p:txBody>
      </p:sp>
      <p:pic>
        <p:nvPicPr>
          <p:cNvPr id="7170" name="Picture 2" descr="unrise Movement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" y="1119438"/>
            <a:ext cx="1556084" cy="15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82900" y="21389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>
                <a:latin typeface="Bradley Hand" charset="0"/>
                <a:ea typeface="Bradley Hand" charset="0"/>
                <a:cs typeface="Bradley Hand" charset="0"/>
              </a:rPr>
              <a:t>        people </a:t>
            </a:r>
            <a:r>
              <a:rPr lang="en-US" sz="3600" dirty="0">
                <a:latin typeface="Bradley Hand" charset="0"/>
                <a:ea typeface="Bradley Hand" charset="0"/>
                <a:cs typeface="Bradley Hand" charset="0"/>
              </a:rPr>
              <a:t>above projects, </a:t>
            </a:r>
            <a:br>
              <a:rPr lang="en-US" sz="3600" dirty="0">
                <a:latin typeface="Bradley Hand" charset="0"/>
                <a:ea typeface="Bradley Hand" charset="0"/>
                <a:cs typeface="Bradley Hand" charset="0"/>
              </a:rPr>
            </a:br>
            <a:r>
              <a:rPr lang="en-US" sz="3600" dirty="0" smtClean="0">
                <a:latin typeface="Bradley Hand" charset="0"/>
                <a:ea typeface="Bradley Hand" charset="0"/>
                <a:cs typeface="Bradley Hand" charset="0"/>
              </a:rPr>
              <a:t>projects </a:t>
            </a:r>
            <a:r>
              <a:rPr lang="en-US" sz="3600" dirty="0">
                <a:latin typeface="Bradley Hand" charset="0"/>
                <a:ea typeface="Bradley Hand" charset="0"/>
                <a:cs typeface="Bradley Hand" charset="0"/>
              </a:rPr>
              <a:t>above people’s stuff</a:t>
            </a:r>
          </a:p>
        </p:txBody>
      </p:sp>
      <p:pic>
        <p:nvPicPr>
          <p:cNvPr id="7172" name="Picture 4" descr="he Apache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2" y="4144747"/>
            <a:ext cx="3910513" cy="159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0277" y="5739239"/>
            <a:ext cx="527612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/>
              <a:t>Community over Code</a:t>
            </a:r>
          </a:p>
          <a:p>
            <a:r>
              <a:rPr lang="en-US" dirty="0" smtClean="0"/>
              <a:t>healthy </a:t>
            </a:r>
            <a:r>
              <a:rPr lang="en-US" dirty="0"/>
              <a:t>community is a higher priority than good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314506" y="6047015"/>
            <a:ext cx="303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https://www.appropedia.org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4" name="Picture 6" descr="rduino Bo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31" y="247688"/>
            <a:ext cx="24193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24181" y="312857"/>
            <a:ext cx="20147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So easy, </a:t>
            </a:r>
            <a:endParaRPr lang="en-US" sz="3200" dirty="0" smtClean="0"/>
          </a:p>
          <a:p>
            <a:r>
              <a:rPr lang="en-US" sz="3200" dirty="0" smtClean="0"/>
              <a:t>my </a:t>
            </a:r>
            <a:r>
              <a:rPr lang="en-US" sz="3200" dirty="0"/>
              <a:t>granny </a:t>
            </a:r>
            <a:endParaRPr lang="en-US" sz="3200" dirty="0" smtClean="0"/>
          </a:p>
          <a:p>
            <a:r>
              <a:rPr lang="en-US" sz="3200" dirty="0" smtClean="0"/>
              <a:t>can </a:t>
            </a:r>
            <a:r>
              <a:rPr lang="en-US" sz="3200" dirty="0"/>
              <a:t>use 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748440" y="4235957"/>
            <a:ext cx="6532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</a:rPr>
              <a:t>Sharing knowledge to build rich, sustainable lives.</a:t>
            </a:r>
            <a:endParaRPr lang="en-US" sz="2400" b="1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4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smtClean="0"/>
              <a:t>7 suggestions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05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Understand community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Have an admirable grand 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</a:t>
            </a:r>
            <a:r>
              <a:rPr lang="en-US" sz="3600" dirty="0" smtClean="0"/>
              <a:t>void the tyranny of </a:t>
            </a:r>
            <a:r>
              <a:rPr lang="en-US" sz="3600" dirty="0" err="1" smtClean="0"/>
              <a:t>structurelessness</a:t>
            </a: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Choose and altruistic team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You don’t have to start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Get in touch with users at an early stage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Choose a good motto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51"/>
            <a:ext cx="12192000" cy="6331468"/>
          </a:xfrm>
          <a:prstGeom prst="rect">
            <a:avLst/>
          </a:prstGeom>
        </p:spPr>
      </p:pic>
      <p:pic>
        <p:nvPicPr>
          <p:cNvPr id="2050" name="Picture 2" descr="https://www.wired.com/wp-content/uploads/2016/12/1RIU3lPwQs2eQVzeyMigUeA-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22" y="1635050"/>
            <a:ext cx="2713202" cy="35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085474" y="1265718"/>
            <a:ext cx="3261810" cy="498914"/>
            <a:chOff x="4085474" y="1265718"/>
            <a:chExt cx="3261810" cy="498914"/>
          </a:xfrm>
        </p:grpSpPr>
        <p:sp>
          <p:nvSpPr>
            <p:cNvPr id="6" name="Rectangle 5"/>
            <p:cNvSpPr/>
            <p:nvPr/>
          </p:nvSpPr>
          <p:spPr>
            <a:xfrm>
              <a:off x="4085474" y="1265718"/>
              <a:ext cx="311258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/>
                <a:t>paid $403 Million for </a:t>
              </a:r>
              <a:r>
                <a:rPr lang="en-US" dirty="0" err="1" smtClean="0"/>
                <a:t>Makerbot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198057" y="1635050"/>
              <a:ext cx="149227" cy="12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419671" y="1590312"/>
            <a:ext cx="3134895" cy="3398783"/>
            <a:chOff x="8419671" y="1590312"/>
            <a:chExt cx="3134895" cy="3398783"/>
          </a:xfrm>
        </p:grpSpPr>
        <p:pic>
          <p:nvPicPr>
            <p:cNvPr id="2052" name="Picture 4" descr="https://hackaday.com/wp-content/uploads/2015/10/makerbot.jpg?w=8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064" y="1590312"/>
              <a:ext cx="2816502" cy="170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671" y="3342401"/>
              <a:ext cx="3134895" cy="99359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stCxn id="9" idx="2"/>
            </p:cNvCxnSpPr>
            <p:nvPr/>
          </p:nvCxnSpPr>
          <p:spPr>
            <a:xfrm flipH="1">
              <a:off x="9881937" y="4335992"/>
              <a:ext cx="105182" cy="653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49" y="0"/>
            <a:ext cx="9569302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389" y="321876"/>
            <a:ext cx="6128086" cy="3431977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2019 </a:t>
            </a:r>
            <a:r>
              <a:rPr lang="en-US" dirty="0" smtClean="0"/>
              <a:t>the </a:t>
            </a:r>
            <a:r>
              <a:rPr lang="en-US" dirty="0"/>
              <a:t>total value of 3D printed parts increased by </a:t>
            </a:r>
            <a:r>
              <a:rPr lang="en-US" dirty="0" smtClean="0"/>
              <a:t>3-folds. </a:t>
            </a:r>
            <a:r>
              <a:rPr lang="en-US" dirty="0"/>
              <a:t>Over 550,000 parts were 3D printed in 3D Hubs' ecosystem </a:t>
            </a:r>
            <a:r>
              <a:rPr lang="en-US" dirty="0" smtClean="0"/>
              <a:t>alone.</a:t>
            </a:r>
            <a:endParaRPr lang="en-US" dirty="0"/>
          </a:p>
        </p:txBody>
      </p:sp>
      <p:pic>
        <p:nvPicPr>
          <p:cNvPr id="3074" name="Picture 2" descr="ontroversy at 3D Hubs? Are They Really Dead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81" y="-135720"/>
            <a:ext cx="2450339" cy="22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winner takes all scient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90688"/>
            <a:ext cx="4728696" cy="480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59" y="1825480"/>
            <a:ext cx="5886837" cy="33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599" y="1953281"/>
            <a:ext cx="1808508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1" dirty="0"/>
              <a:t>Egocentric 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9990" y="5248766"/>
            <a:ext cx="1736373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1" dirty="0" smtClean="0"/>
              <a:t>Networked</a:t>
            </a:r>
            <a:endParaRPr lang="en-US" sz="253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126"/>
            <a:ext cx="12192000" cy="1528883"/>
          </a:xfrm>
        </p:spPr>
        <p:txBody>
          <a:bodyPr/>
          <a:lstStyle/>
          <a:p>
            <a:pPr algn="ctr"/>
            <a:r>
              <a:rPr lang="en-US" sz="3200" dirty="0" smtClean="0"/>
              <a:t>(just like open science)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Open Hardware is About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" y="691739"/>
            <a:ext cx="5041697" cy="5711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16" y="587207"/>
            <a:ext cx="5051133" cy="627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575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Arial Narrow,Bold" charset="0"/>
              </a:rPr>
              <a:t>Ulrich </a:t>
            </a:r>
            <a:r>
              <a:rPr lang="en-US" dirty="0" err="1">
                <a:solidFill>
                  <a:srgbClr val="383838"/>
                </a:solidFill>
                <a:latin typeface="Arial Narrow,Bold" charset="0"/>
              </a:rPr>
              <a:t>Gerndt</a:t>
            </a:r>
            <a:r>
              <a:rPr lang="en-US" dirty="0">
                <a:solidFill>
                  <a:srgbClr val="383838"/>
                </a:solidFill>
                <a:latin typeface="Arial Narrow,Bold" charset="0"/>
              </a:rPr>
              <a:t> </a:t>
            </a:r>
            <a:r>
              <a:rPr lang="en-US" dirty="0">
                <a:solidFill>
                  <a:srgbClr val="383838"/>
                </a:solidFill>
                <a:latin typeface="Arial Narrow" charset="0"/>
              </a:rPr>
              <a:t>| change factory </a:t>
            </a:r>
            <a:r>
              <a:rPr lang="en-US" dirty="0" smtClean="0">
                <a:solidFill>
                  <a:srgbClr val="383838"/>
                </a:solidFill>
                <a:latin typeface="Arial Narrow" charset="0"/>
              </a:rPr>
              <a:t>GmbH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5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ony Hsieh&amp;#39;s Zappos Holacracy management experimen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18" y="2019960"/>
            <a:ext cx="3239577" cy="48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71055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383838"/>
                </a:solidFill>
                <a:latin typeface="Arial" charset="0"/>
              </a:rPr>
              <a:t>Consciously or unconsciously, leaders put in place organizational structures, practices, and cultures that make sense to them,</a:t>
            </a:r>
            <a:br>
              <a:rPr lang="en-US" sz="2800" dirty="0">
                <a:solidFill>
                  <a:srgbClr val="383838"/>
                </a:solidFill>
                <a:latin typeface="Arial" charset="0"/>
              </a:rPr>
            </a:br>
            <a:r>
              <a:rPr lang="en-US" sz="2800" dirty="0">
                <a:solidFill>
                  <a:srgbClr val="383838"/>
                </a:solidFill>
                <a:latin typeface="Arial" charset="0"/>
              </a:rPr>
              <a:t>that correspond to their way of dealing with the world. </a:t>
            </a:r>
            <a:endParaRPr lang="en-US" sz="28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3737356"/>
            <a:ext cx="6096000" cy="18158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,Italic" charset="0"/>
              </a:rPr>
              <a:t>The general rule seems to be that the level of consciousness of an organization cannot exceed the level of consciousness of its leader. 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30" name="Picture 6" descr="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07" y="143190"/>
            <a:ext cx="2853588" cy="190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6042" y="6484079"/>
            <a:ext cx="4503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smtClean="0"/>
              <a:t>Photo credit: </a:t>
            </a:r>
            <a:r>
              <a:rPr lang="en-US" sz="1600" dirty="0" err="1" smtClean="0"/>
              <a:t>Freunde</a:t>
            </a:r>
            <a:r>
              <a:rPr lang="en-US" sz="1600" dirty="0" smtClean="0"/>
              <a:t> von </a:t>
            </a:r>
            <a:r>
              <a:rPr lang="en-US" sz="1600" dirty="0" err="1" smtClean="0"/>
              <a:t>Freunden</a:t>
            </a:r>
            <a:r>
              <a:rPr lang="en-US" sz="1600" dirty="0" smtClean="0"/>
              <a:t> - Robert </a:t>
            </a:r>
            <a:r>
              <a:rPr lang="en-US" sz="1600" dirty="0" err="1" smtClean="0"/>
              <a:t>Rieger</a:t>
            </a:r>
            <a:endParaRPr lang="en-US" sz="1600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2692" y="6468690"/>
            <a:ext cx="435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://www.reinventingorganizations.com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</a:rPr>
              <a:t>7 suggestions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&amp; some examples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 smtClean="0"/>
              <a:t>0. Open source ≠ free labor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652"/>
            <a:ext cx="5927479" cy="4411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115" y="1010653"/>
            <a:ext cx="6442885" cy="4732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24587" y="6377680"/>
            <a:ext cx="11758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Open Source by the Numbers</a:t>
            </a:r>
            <a:r>
              <a:rPr lang="en-US" sz="2000" dirty="0" smtClean="0"/>
              <a:t>, Rich Sands, Black Duck Software </a:t>
            </a:r>
            <a:r>
              <a:rPr lang="en-US" sz="2000" dirty="0"/>
              <a:t>I</a:t>
            </a:r>
            <a:r>
              <a:rPr lang="en-US" sz="2000" dirty="0" smtClean="0"/>
              <a:t>nc. (data from 2012)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11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"/>
            <a:ext cx="10872537" cy="79766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Understand community interactions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95876" y="6412003"/>
            <a:ext cx="10090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hlinkClick r:id="rId3"/>
              </a:rPr>
              <a:t>A </a:t>
            </a:r>
            <a:r>
              <a:rPr lang="en-US" sz="2000" dirty="0">
                <a:hlinkClick r:id="rId3"/>
              </a:rPr>
              <a:t>Framework of Open </a:t>
            </a:r>
            <a:r>
              <a:rPr lang="en-US" sz="2000" dirty="0" smtClean="0">
                <a:hlinkClick r:id="rId3"/>
              </a:rPr>
              <a:t>Practices</a:t>
            </a:r>
            <a:r>
              <a:rPr lang="en-US" sz="2000" dirty="0" smtClean="0"/>
              <a:t>, Alex </a:t>
            </a:r>
            <a:r>
              <a:rPr lang="en-US" sz="2000" dirty="0" err="1" smtClean="0"/>
              <a:t>Klepel</a:t>
            </a:r>
            <a:r>
              <a:rPr lang="en-US" sz="2000" dirty="0" smtClean="0"/>
              <a:t>, Communications </a:t>
            </a:r>
            <a:r>
              <a:rPr lang="en-US" sz="2000" dirty="0"/>
              <a:t>Lead, Mozilla Open Innovation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" y="797669"/>
            <a:ext cx="11319711" cy="56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6164</TotalTime>
  <Words>425</Words>
  <Application>Microsoft Macintosh PowerPoint</Application>
  <PresentationFormat>Widescreen</PresentationFormat>
  <Paragraphs>97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Narrow</vt:lpstr>
      <vt:lpstr>Arial Narrow,Bold</vt:lpstr>
      <vt:lpstr>Arial,Italic</vt:lpstr>
      <vt:lpstr>Bradley Hand</vt:lpstr>
      <vt:lpstr>Calibri</vt:lpstr>
      <vt:lpstr>Calibri Light</vt:lpstr>
      <vt:lpstr>Arial</vt:lpstr>
      <vt:lpstr>Office Theme</vt:lpstr>
      <vt:lpstr> Open Hardware</vt:lpstr>
      <vt:lpstr>PowerPoint Presentation</vt:lpstr>
      <vt:lpstr>PowerPoint Presentation</vt:lpstr>
      <vt:lpstr>(just like open science) Open Hardware is About the Community</vt:lpstr>
      <vt:lpstr>PowerPoint Presentation</vt:lpstr>
      <vt:lpstr>PowerPoint Presentation</vt:lpstr>
      <vt:lpstr>7 suggestions</vt:lpstr>
      <vt:lpstr>0. Open source ≠ free labor</vt:lpstr>
      <vt:lpstr>1. Understand community interactions</vt:lpstr>
      <vt:lpstr>1. Understand community interactions</vt:lpstr>
      <vt:lpstr>2. Have an admirable grand vision</vt:lpstr>
      <vt:lpstr>3. Avoid the tyranny of structurelessness</vt:lpstr>
      <vt:lpstr>4. Choose an altruistic team</vt:lpstr>
      <vt:lpstr>5. You don’t have to start from scratch</vt:lpstr>
      <vt:lpstr>6. Get in touch with users at an early stage</vt:lpstr>
      <vt:lpstr>7. Choose a good motto </vt:lpstr>
      <vt:lpstr>7 suggestions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Tide Is Turning from egocenteric to networked</dc:title>
  <dc:creator>Faez, S. (Sanli)</dc:creator>
  <cp:lastModifiedBy>Faez, S. (Sanli)</cp:lastModifiedBy>
  <cp:revision>81</cp:revision>
  <dcterms:created xsi:type="dcterms:W3CDTF">2019-06-16T13:47:04Z</dcterms:created>
  <dcterms:modified xsi:type="dcterms:W3CDTF">2020-09-06T20:16:23Z</dcterms:modified>
</cp:coreProperties>
</file>